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93" r:id="rId4"/>
    <p:sldId id="306" r:id="rId5"/>
    <p:sldId id="299" r:id="rId6"/>
    <p:sldId id="262" r:id="rId7"/>
    <p:sldId id="300" r:id="rId8"/>
    <p:sldId id="303"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F9E7"/>
    <a:srgbClr val="EBF4D0"/>
    <a:srgbClr val="E0F1B5"/>
    <a:srgbClr val="2D402C"/>
    <a:srgbClr val="D5E79D"/>
    <a:srgbClr val="4D6D4B"/>
    <a:srgbClr val="404040"/>
    <a:srgbClr val="819F81"/>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43" autoAdjust="0"/>
  </p:normalViewPr>
  <p:slideViewPr>
    <p:cSldViewPr>
      <p:cViewPr>
        <p:scale>
          <a:sx n="90" d="100"/>
          <a:sy n="90" d="100"/>
        </p:scale>
        <p:origin x="750"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D2302-CAF5-454E-A148-9CAF6942D0D2}" type="datetimeFigureOut">
              <a:rPr lang="en-GB" smtClean="0"/>
              <a:t>03/02/2021</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C042F2-D84D-4E7E-A1D9-A251E5FD05A7}" type="slidenum">
              <a:rPr lang="en-GB" smtClean="0"/>
              <a:t>‹#›</a:t>
            </a:fld>
            <a:endParaRPr lang="en-GB" dirty="0"/>
          </a:p>
        </p:txBody>
      </p:sp>
    </p:spTree>
    <p:extLst>
      <p:ext uri="{BB962C8B-B14F-4D97-AF65-F5344CB8AC3E}">
        <p14:creationId xmlns:p14="http://schemas.microsoft.com/office/powerpoint/2010/main" val="287199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 brief introduction to market gardening in the Vale of Evesham, southeast Worcestershire. </a:t>
            </a:r>
          </a:p>
          <a:p>
            <a:endParaRPr lang="en-GB" dirty="0"/>
          </a:p>
          <a:p>
            <a:r>
              <a:rPr lang="en-GB" dirty="0"/>
              <a:t>Part of the Market Gardening School Resource Pack created in 2020 by Worcestershire Archive &amp; Archaeology Service.</a:t>
            </a:r>
          </a:p>
        </p:txBody>
      </p:sp>
      <p:sp>
        <p:nvSpPr>
          <p:cNvPr id="4" name="Slide Number Placeholder 3"/>
          <p:cNvSpPr>
            <a:spLocks noGrp="1"/>
          </p:cNvSpPr>
          <p:nvPr>
            <p:ph type="sldNum" sz="quarter" idx="5"/>
          </p:nvPr>
        </p:nvSpPr>
        <p:spPr/>
        <p:txBody>
          <a:bodyPr/>
          <a:lstStyle/>
          <a:p>
            <a:fld id="{72C042F2-D84D-4E7E-A1D9-A251E5FD05A7}" type="slidenum">
              <a:rPr lang="en-GB" smtClean="0"/>
              <a:t>1</a:t>
            </a:fld>
            <a:endParaRPr lang="en-GB" dirty="0"/>
          </a:p>
        </p:txBody>
      </p:sp>
    </p:spTree>
    <p:extLst>
      <p:ext uri="{BB962C8B-B14F-4D97-AF65-F5344CB8AC3E}">
        <p14:creationId xmlns:p14="http://schemas.microsoft.com/office/powerpoint/2010/main" val="250534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Image: Rhubarb growing in Badsey with a small wooden hovel (market gardener’s shed) in the background, with larger barn behind (2019).</a:t>
            </a:r>
          </a:p>
        </p:txBody>
      </p:sp>
      <p:sp>
        <p:nvSpPr>
          <p:cNvPr id="4" name="Slide Number Placeholder 3"/>
          <p:cNvSpPr>
            <a:spLocks noGrp="1"/>
          </p:cNvSpPr>
          <p:nvPr>
            <p:ph type="sldNum" sz="quarter" idx="10"/>
          </p:nvPr>
        </p:nvSpPr>
        <p:spPr/>
        <p:txBody>
          <a:bodyPr/>
          <a:lstStyle/>
          <a:p>
            <a:fld id="{72C042F2-D84D-4E7E-A1D9-A251E5FD05A7}" type="slidenum">
              <a:rPr lang="en-GB" smtClean="0"/>
              <a:t>2</a:t>
            </a:fld>
            <a:endParaRPr lang="en-GB" dirty="0"/>
          </a:p>
        </p:txBody>
      </p:sp>
    </p:spTree>
    <p:extLst>
      <p:ext uri="{BB962C8B-B14F-4D97-AF65-F5344CB8AC3E}">
        <p14:creationId xmlns:p14="http://schemas.microsoft.com/office/powerpoint/2010/main" val="44161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Whilst market gardens do looked a bit like large allotments, in the sense that they were densely packed with a range of crops, allotments are grown for your own consumption, whilst market gardens are growing for market.</a:t>
            </a:r>
          </a:p>
          <a:p>
            <a:endParaRPr lang="en-GB" dirty="0"/>
          </a:p>
          <a:p>
            <a:r>
              <a:rPr lang="en-GB" dirty="0"/>
              <a:t>Images – Top: Strawberry picking in Fladbury (1920s) ; Middle: Produce loaded for market (1930s); Bottom: Picking pinks to sell, Bretforton (1930s)</a:t>
            </a:r>
          </a:p>
        </p:txBody>
      </p:sp>
      <p:sp>
        <p:nvSpPr>
          <p:cNvPr id="4" name="Slide Number Placeholder 3"/>
          <p:cNvSpPr>
            <a:spLocks noGrp="1"/>
          </p:cNvSpPr>
          <p:nvPr>
            <p:ph type="sldNum" sz="quarter" idx="10"/>
          </p:nvPr>
        </p:nvSpPr>
        <p:spPr/>
        <p:txBody>
          <a:bodyPr/>
          <a:lstStyle/>
          <a:p>
            <a:fld id="{72C042F2-D84D-4E7E-A1D9-A251E5FD05A7}" type="slidenum">
              <a:rPr lang="en-GB" smtClean="0"/>
              <a:t>3</a:t>
            </a:fld>
            <a:endParaRPr lang="en-GB" dirty="0"/>
          </a:p>
        </p:txBody>
      </p:sp>
    </p:spTree>
    <p:extLst>
      <p:ext uri="{BB962C8B-B14F-4D97-AF65-F5344CB8AC3E}">
        <p14:creationId xmlns:p14="http://schemas.microsoft.com/office/powerpoint/2010/main" val="354406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 isn’t an exhaustive list, but it nicely illustrates the range of crops grown by market gardeners.</a:t>
            </a:r>
          </a:p>
        </p:txBody>
      </p:sp>
      <p:sp>
        <p:nvSpPr>
          <p:cNvPr id="4" name="Slide Number Placeholder 3"/>
          <p:cNvSpPr>
            <a:spLocks noGrp="1"/>
          </p:cNvSpPr>
          <p:nvPr>
            <p:ph type="sldNum" sz="quarter" idx="10"/>
          </p:nvPr>
        </p:nvSpPr>
        <p:spPr/>
        <p:txBody>
          <a:bodyPr/>
          <a:lstStyle/>
          <a:p>
            <a:fld id="{72C042F2-D84D-4E7E-A1D9-A251E5FD05A7}" type="slidenum">
              <a:rPr lang="en-GB" smtClean="0"/>
              <a:t>4</a:t>
            </a:fld>
            <a:endParaRPr lang="en-GB" dirty="0"/>
          </a:p>
        </p:txBody>
      </p:sp>
    </p:spTree>
    <p:extLst>
      <p:ext uri="{BB962C8B-B14F-4D97-AF65-F5344CB8AC3E}">
        <p14:creationId xmlns:p14="http://schemas.microsoft.com/office/powerpoint/2010/main" val="332919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Market garden plots tended to be 1-2 acres in size. Fulltime market gardeners typically had 5-6 acres in total, spread out over a couple of plots on different soils. They worked the land by hand, which was no mean feat.</a:t>
            </a:r>
          </a:p>
          <a:p>
            <a:endParaRPr lang="en-GB" dirty="0"/>
          </a:p>
          <a:p>
            <a:r>
              <a:rPr lang="en-GB" dirty="0"/>
              <a:t>The aerial photo shows how market gardening heavy shaped the landscape by turning large arable and pasture fields (seen top left) into a patchwork of small, intensively worked strips.</a:t>
            </a:r>
          </a:p>
          <a:p>
            <a:r>
              <a:rPr lang="en-GB" dirty="0"/>
              <a:t>Image (top right): A hand-pushed seed drill</a:t>
            </a:r>
          </a:p>
        </p:txBody>
      </p:sp>
      <p:sp>
        <p:nvSpPr>
          <p:cNvPr id="4" name="Slide Number Placeholder 3"/>
          <p:cNvSpPr>
            <a:spLocks noGrp="1"/>
          </p:cNvSpPr>
          <p:nvPr>
            <p:ph type="sldNum" sz="quarter" idx="10"/>
          </p:nvPr>
        </p:nvSpPr>
        <p:spPr/>
        <p:txBody>
          <a:bodyPr/>
          <a:lstStyle/>
          <a:p>
            <a:fld id="{72C042F2-D84D-4E7E-A1D9-A251E5FD05A7}" type="slidenum">
              <a:rPr lang="en-GB" smtClean="0"/>
              <a:t>5</a:t>
            </a:fld>
            <a:endParaRPr lang="en-GB" dirty="0"/>
          </a:p>
        </p:txBody>
      </p:sp>
    </p:spTree>
    <p:extLst>
      <p:ext uri="{BB962C8B-B14F-4D97-AF65-F5344CB8AC3E}">
        <p14:creationId xmlns:p14="http://schemas.microsoft.com/office/powerpoint/2010/main" val="190997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Definition above has been created by the Market Gardening Heritage project, as there is no set definition of a hovel. If you ask someone to describe what they think of as a hovel it’ll often be slightly different to what the person before and person after says.</a:t>
            </a:r>
          </a:p>
          <a:p>
            <a:endParaRPr lang="en-GB" dirty="0"/>
          </a:p>
          <a:p>
            <a:r>
              <a:rPr lang="en-GB" dirty="0"/>
              <a:t>Images: Four hovels across the Vale (taken by the Market Gardening Heritage project and A. Wadsworth)</a:t>
            </a:r>
          </a:p>
        </p:txBody>
      </p:sp>
      <p:sp>
        <p:nvSpPr>
          <p:cNvPr id="4" name="Slide Number Placeholder 3"/>
          <p:cNvSpPr>
            <a:spLocks noGrp="1"/>
          </p:cNvSpPr>
          <p:nvPr>
            <p:ph type="sldNum" sz="quarter" idx="10"/>
          </p:nvPr>
        </p:nvSpPr>
        <p:spPr/>
        <p:txBody>
          <a:bodyPr/>
          <a:lstStyle/>
          <a:p>
            <a:fld id="{72C042F2-D84D-4E7E-A1D9-A251E5FD05A7}" type="slidenum">
              <a:rPr lang="en-GB" smtClean="0"/>
              <a:t>6</a:t>
            </a:fld>
            <a:endParaRPr lang="en-GB" dirty="0"/>
          </a:p>
        </p:txBody>
      </p:sp>
    </p:spTree>
    <p:extLst>
      <p:ext uri="{BB962C8B-B14F-4D97-AF65-F5344CB8AC3E}">
        <p14:creationId xmlns:p14="http://schemas.microsoft.com/office/powerpoint/2010/main" val="412361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Produce grown in the Vale reached tables right across the country, from Aberdeen to Penzance and Aldeburgh over to Wales and into Ireland. Some of the main markets were Birmingham, Manchester and Covent Garden in London. The main means of transport was the railways, as they could get crops picked one day to a distant market by the next morning. However, towards the end of the industry’s heyday, lorry transport began to replace rail travel.</a:t>
            </a:r>
          </a:p>
          <a:p>
            <a:endParaRPr lang="en-GB" dirty="0"/>
          </a:p>
          <a:p>
            <a:r>
              <a:rPr lang="en-GB" dirty="0"/>
              <a:t>Background image: Baskets being taken off a dray (cart) and loaded on the train at Fladbury sidings (1920s) – copyright of M. Izod</a:t>
            </a:r>
          </a:p>
        </p:txBody>
      </p:sp>
      <p:sp>
        <p:nvSpPr>
          <p:cNvPr id="4" name="Slide Number Placeholder 3"/>
          <p:cNvSpPr>
            <a:spLocks noGrp="1"/>
          </p:cNvSpPr>
          <p:nvPr>
            <p:ph type="sldNum" sz="quarter" idx="10"/>
          </p:nvPr>
        </p:nvSpPr>
        <p:spPr/>
        <p:txBody>
          <a:bodyPr/>
          <a:lstStyle/>
          <a:p>
            <a:fld id="{72C042F2-D84D-4E7E-A1D9-A251E5FD05A7}" type="slidenum">
              <a:rPr lang="en-GB" smtClean="0"/>
              <a:t>7</a:t>
            </a:fld>
            <a:endParaRPr lang="en-GB" dirty="0"/>
          </a:p>
        </p:txBody>
      </p:sp>
    </p:spTree>
    <p:extLst>
      <p:ext uri="{BB962C8B-B14F-4D97-AF65-F5344CB8AC3E}">
        <p14:creationId xmlns:p14="http://schemas.microsoft.com/office/powerpoint/2010/main" val="182067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It’s important to remember that market gardening was supported by a whole network of related trades, from basket</a:t>
            </a:r>
            <a:r>
              <a:rPr lang="en-GB" baseline="0" dirty="0"/>
              <a:t> makers to the local blacksmiths who made specialised tools (such as asparagus knives), auctioneers, transport companies and the jam and canning factories that ensured any surplus didn’t go to waste.</a:t>
            </a:r>
          </a:p>
          <a:p>
            <a:endParaRPr lang="en-GB" baseline="0" dirty="0"/>
          </a:p>
          <a:p>
            <a:r>
              <a:rPr lang="en-GB" baseline="0" dirty="0"/>
              <a:t>Image: Sprout picking in Cropthorne (1960s)</a:t>
            </a:r>
            <a:endParaRPr lang="en-GB" dirty="0"/>
          </a:p>
        </p:txBody>
      </p:sp>
      <p:sp>
        <p:nvSpPr>
          <p:cNvPr id="4" name="Slide Number Placeholder 3"/>
          <p:cNvSpPr>
            <a:spLocks noGrp="1"/>
          </p:cNvSpPr>
          <p:nvPr>
            <p:ph type="sldNum" sz="quarter" idx="10"/>
          </p:nvPr>
        </p:nvSpPr>
        <p:spPr/>
        <p:txBody>
          <a:bodyPr/>
          <a:lstStyle/>
          <a:p>
            <a:fld id="{72C042F2-D84D-4E7E-A1D9-A251E5FD05A7}" type="slidenum">
              <a:rPr lang="en-GB" smtClean="0"/>
              <a:t>8</a:t>
            </a:fld>
            <a:endParaRPr lang="en-GB" dirty="0"/>
          </a:p>
        </p:txBody>
      </p:sp>
    </p:spTree>
    <p:extLst>
      <p:ext uri="{BB962C8B-B14F-4D97-AF65-F5344CB8AC3E}">
        <p14:creationId xmlns:p14="http://schemas.microsoft.com/office/powerpoint/2010/main" val="154886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From the 1960s, market gardening started to become less profitable and the industry gradually declined. Today, there are almost no traditional growers left in the Vale and the physical evidence, along with the knowledge and local memories are starting to disappear.</a:t>
            </a:r>
          </a:p>
          <a:p>
            <a:endParaRPr lang="en-GB" dirty="0"/>
          </a:p>
          <a:p>
            <a:r>
              <a:rPr lang="en-GB" dirty="0"/>
              <a:t>Image: Overgrowth hovel in Wickhamford</a:t>
            </a:r>
          </a:p>
        </p:txBody>
      </p:sp>
      <p:sp>
        <p:nvSpPr>
          <p:cNvPr id="4" name="Slide Number Placeholder 3"/>
          <p:cNvSpPr>
            <a:spLocks noGrp="1"/>
          </p:cNvSpPr>
          <p:nvPr>
            <p:ph type="sldNum" sz="quarter" idx="10"/>
          </p:nvPr>
        </p:nvSpPr>
        <p:spPr/>
        <p:txBody>
          <a:bodyPr/>
          <a:lstStyle/>
          <a:p>
            <a:fld id="{72C042F2-D84D-4E7E-A1D9-A251E5FD05A7}" type="slidenum">
              <a:rPr lang="en-GB" smtClean="0"/>
              <a:t>9</a:t>
            </a:fld>
            <a:endParaRPr lang="en-GB" dirty="0"/>
          </a:p>
        </p:txBody>
      </p:sp>
    </p:spTree>
    <p:extLst>
      <p:ext uri="{BB962C8B-B14F-4D97-AF65-F5344CB8AC3E}">
        <p14:creationId xmlns:p14="http://schemas.microsoft.com/office/powerpoint/2010/main" val="14780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179613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51367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269729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247763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36435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1978633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3283379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31087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16827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133347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62A515-AD21-493C-A12A-DFEBFA2DAA83}" type="datetimeFigureOut">
              <a:rPr lang="en-GB" smtClean="0"/>
              <a:t>03/02/2021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78CC91-90C9-438D-B2FF-32D995358B0C}" type="slidenum">
              <a:rPr lang="en-GB" smtClean="0"/>
              <a:t>‹#›</a:t>
            </a:fld>
            <a:endParaRPr lang="en-GB" dirty="0"/>
          </a:p>
        </p:txBody>
      </p:sp>
    </p:spTree>
    <p:extLst>
      <p:ext uri="{BB962C8B-B14F-4D97-AF65-F5344CB8AC3E}">
        <p14:creationId xmlns:p14="http://schemas.microsoft.com/office/powerpoint/2010/main" val="309250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2A515-AD21-493C-A12A-DFEBFA2DAA83}" type="datetimeFigureOut">
              <a:rPr lang="en-GB" smtClean="0"/>
              <a:t>03/02/2021</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8CC91-90C9-438D-B2FF-32D995358B0C}" type="slidenum">
              <a:rPr lang="en-GB" smtClean="0"/>
              <a:t>‹#›</a:t>
            </a:fld>
            <a:endParaRPr lang="en-GB" dirty="0"/>
          </a:p>
        </p:txBody>
      </p:sp>
    </p:spTree>
    <p:extLst>
      <p:ext uri="{BB962C8B-B14F-4D97-AF65-F5344CB8AC3E}">
        <p14:creationId xmlns:p14="http://schemas.microsoft.com/office/powerpoint/2010/main" val="275538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p:nvSpPr>
          <p:cNvPr id="7" name="TextBox 6"/>
          <p:cNvSpPr txBox="1"/>
          <p:nvPr/>
        </p:nvSpPr>
        <p:spPr>
          <a:xfrm>
            <a:off x="-1" y="4870361"/>
            <a:ext cx="12167057" cy="1661993"/>
          </a:xfrm>
          <a:prstGeom prst="rect">
            <a:avLst/>
          </a:prstGeom>
          <a:noFill/>
        </p:spPr>
        <p:txBody>
          <a:bodyPr wrap="square" rtlCol="0">
            <a:spAutoFit/>
          </a:bodyPr>
          <a:lstStyle/>
          <a:p>
            <a:pPr algn="ctr"/>
            <a:endParaRPr lang="en-GB" sz="1400" b="1">
              <a:solidFill>
                <a:srgbClr val="2D402C"/>
              </a:solidFill>
              <a:latin typeface="Tempus Sans ITC" panose="04020404030D07020202" pitchFamily="82" charset="0"/>
            </a:endParaRPr>
          </a:p>
          <a:p>
            <a:pPr algn="ctr"/>
            <a:r>
              <a:rPr lang="en-GB" sz="4400" b="1">
                <a:solidFill>
                  <a:srgbClr val="2D402C"/>
                </a:solidFill>
                <a:latin typeface="Tempus Sans ITC" panose="04020404030D07020202" pitchFamily="82" charset="0"/>
              </a:rPr>
              <a:t>Market Gardening </a:t>
            </a:r>
          </a:p>
          <a:p>
            <a:pPr algn="ctr"/>
            <a:r>
              <a:rPr lang="en-GB" sz="4400" b="1">
                <a:solidFill>
                  <a:srgbClr val="2D402C"/>
                </a:solidFill>
                <a:latin typeface="Tempus Sans ITC" panose="04020404030D07020202" pitchFamily="82" charset="0"/>
              </a:rPr>
              <a:t>in the Vale of Evesham</a:t>
            </a:r>
            <a:endParaRPr lang="en-GB" sz="2000" dirty="0">
              <a:solidFill>
                <a:srgbClr val="2D402C"/>
              </a:solidFill>
              <a:latin typeface="Euphemia" panose="020B0503040102020104" pitchFamily="34" charset="0"/>
            </a:endParaRP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912424" y="5443032"/>
            <a:ext cx="2290131" cy="1414966"/>
          </a:xfrm>
          <a:prstGeom prst="rect">
            <a:avLst/>
          </a:prstGeom>
          <a:ln>
            <a:noFill/>
          </a:ln>
        </p:spPr>
      </p:pic>
      <p:pic>
        <p:nvPicPr>
          <p:cNvPr id="13" name="Picture 12" descr="A picture containing graphical user interface&#10;&#10;Description automatically generated">
            <a:extLst>
              <a:ext uri="{FF2B5EF4-FFF2-40B4-BE49-F238E27FC236}">
                <a16:creationId xmlns:a16="http://schemas.microsoft.com/office/drawing/2014/main" id="{C18BE1E9-38B4-412D-A73C-93FA5D887D2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555" y="-27384"/>
            <a:ext cx="12192000" cy="4680508"/>
          </a:xfrm>
          <a:prstGeom prst="rect">
            <a:avLst/>
          </a:prstGeom>
        </p:spPr>
      </p:pic>
      <p:pic>
        <p:nvPicPr>
          <p:cNvPr id="27" name="Content Placeholder 7">
            <a:extLst>
              <a:ext uri="{FF2B5EF4-FFF2-40B4-BE49-F238E27FC236}">
                <a16:creationId xmlns:a16="http://schemas.microsoft.com/office/drawing/2014/main" id="{7D8685FB-7B8D-4216-870B-9799501FDCC2}"/>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632504" y="6093296"/>
            <a:ext cx="1403371" cy="536010"/>
          </a:xfrm>
          <a:prstGeom prst="rect">
            <a:avLst/>
          </a:prstGeom>
        </p:spPr>
      </p:pic>
    </p:spTree>
    <p:extLst>
      <p:ext uri="{BB962C8B-B14F-4D97-AF65-F5344CB8AC3E}">
        <p14:creationId xmlns:p14="http://schemas.microsoft.com/office/powerpoint/2010/main" val="332344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0817" y="522816"/>
            <a:ext cx="5251316" cy="1807305"/>
          </a:xfrm>
        </p:spPr>
        <p:txBody>
          <a:bodyPr vert="horz" lIns="91440" tIns="45720" rIns="91440" bIns="45720" rtlCol="0" anchor="ctr">
            <a:normAutofit/>
          </a:bodyPr>
          <a:lstStyle/>
          <a:p>
            <a:pPr algn="l">
              <a:lnSpc>
                <a:spcPct val="90000"/>
              </a:lnSpc>
            </a:pPr>
            <a:r>
              <a:rPr lang="en-US" b="1" dirty="0">
                <a:solidFill>
                  <a:srgbClr val="2D402C"/>
                </a:solidFill>
                <a:latin typeface="Tempus Sans ITC" panose="04020404030D07020202" pitchFamily="82" charset="0"/>
              </a:rPr>
              <a:t>Why is market gardening important?</a:t>
            </a:r>
          </a:p>
        </p:txBody>
      </p:sp>
      <p:sp>
        <p:nvSpPr>
          <p:cNvPr id="9" name="TextBox 8"/>
          <p:cNvSpPr txBox="1"/>
          <p:nvPr/>
        </p:nvSpPr>
        <p:spPr>
          <a:xfrm>
            <a:off x="838201" y="2852936"/>
            <a:ext cx="5401816" cy="2930314"/>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800" dirty="0">
                <a:solidFill>
                  <a:srgbClr val="2D402C"/>
                </a:solidFill>
                <a:latin typeface="Euphemia" panose="020B0503040102020104" pitchFamily="34" charset="0"/>
              </a:rPr>
              <a:t>Key local industry and a way of life for many families from the mid-19</a:t>
            </a:r>
            <a:r>
              <a:rPr lang="en-US" sz="2800" baseline="30000" dirty="0">
                <a:solidFill>
                  <a:srgbClr val="2D402C"/>
                </a:solidFill>
                <a:latin typeface="Euphemia" panose="020B0503040102020104" pitchFamily="34" charset="0"/>
              </a:rPr>
              <a:t>th</a:t>
            </a:r>
            <a:r>
              <a:rPr lang="en-US" sz="2800" dirty="0">
                <a:solidFill>
                  <a:srgbClr val="2D402C"/>
                </a:solidFill>
                <a:latin typeface="Euphemia" panose="020B0503040102020104" pitchFamily="34" charset="0"/>
              </a:rPr>
              <a:t> to mid-20</a:t>
            </a:r>
            <a:r>
              <a:rPr lang="en-US" sz="2800" baseline="30000" dirty="0">
                <a:solidFill>
                  <a:srgbClr val="2D402C"/>
                </a:solidFill>
                <a:latin typeface="Euphemia" panose="020B0503040102020104" pitchFamily="34" charset="0"/>
              </a:rPr>
              <a:t>th</a:t>
            </a:r>
            <a:r>
              <a:rPr lang="en-US" sz="2800" dirty="0">
                <a:solidFill>
                  <a:srgbClr val="2D402C"/>
                </a:solidFill>
                <a:latin typeface="Euphemia" panose="020B0503040102020104" pitchFamily="34" charset="0"/>
              </a:rPr>
              <a:t> centuries.</a:t>
            </a:r>
          </a:p>
          <a:p>
            <a:pPr>
              <a:lnSpc>
                <a:spcPct val="90000"/>
              </a:lnSpc>
              <a:spcAft>
                <a:spcPts val="600"/>
              </a:spcAft>
            </a:pPr>
            <a:endParaRPr lang="en-US" sz="2800" dirty="0">
              <a:solidFill>
                <a:srgbClr val="2D402C"/>
              </a:solidFill>
              <a:latin typeface="Euphemia" panose="020B0503040102020104" pitchFamily="34" charset="0"/>
            </a:endParaRPr>
          </a:p>
          <a:p>
            <a:pPr>
              <a:lnSpc>
                <a:spcPct val="90000"/>
              </a:lnSpc>
              <a:spcAft>
                <a:spcPts val="600"/>
              </a:spcAft>
            </a:pPr>
            <a:r>
              <a:rPr lang="en-US" sz="2800" dirty="0">
                <a:solidFill>
                  <a:srgbClr val="2D402C"/>
                </a:solidFill>
                <a:latin typeface="Euphemia" panose="020B0503040102020104" pitchFamily="34" charset="0"/>
              </a:rPr>
              <a:t>Vale of Evesham was, in the past, one of the largest areas for growing fruit and vegetables in the country.</a:t>
            </a:r>
          </a:p>
        </p:txBody>
      </p:sp>
      <p:sp>
        <p:nvSpPr>
          <p:cNvPr id="4" name="Flowchart: Manual Input 3">
            <a:extLst>
              <a:ext uri="{FF2B5EF4-FFF2-40B4-BE49-F238E27FC236}">
                <a16:creationId xmlns:a16="http://schemas.microsoft.com/office/drawing/2014/main" id="{ED00306B-F15C-4657-9052-07A48D061914}"/>
              </a:ext>
            </a:extLst>
          </p:cNvPr>
          <p:cNvSpPr/>
          <p:nvPr/>
        </p:nvSpPr>
        <p:spPr>
          <a:xfrm rot="16200000" flipH="1">
            <a:off x="5859016" y="525016"/>
            <a:ext cx="6858000" cy="5807968"/>
          </a:xfrm>
          <a:prstGeom prst="flowChartManualInput">
            <a:avLst/>
          </a:prstGeom>
          <a:blipFill dpi="0" rotWithShape="0">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Content Placeholder 7"/>
          <p:cNvPicPr>
            <a:picLocks noGrp="1" noChangeAspect="1"/>
          </p:cNvPicPr>
          <p:nvPr>
            <p:ph idx="1"/>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560496" y="6165304"/>
            <a:ext cx="1403371" cy="536010"/>
          </a:xfrm>
        </p:spPr>
      </p:pic>
    </p:spTree>
    <p:extLst>
      <p:ext uri="{BB962C8B-B14F-4D97-AF65-F5344CB8AC3E}">
        <p14:creationId xmlns:p14="http://schemas.microsoft.com/office/powerpoint/2010/main" val="244080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E79D">
            <a:alpha val="7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585867"/>
            <a:ext cx="5734174" cy="1325563"/>
          </a:xfrm>
        </p:spPr>
        <p:txBody>
          <a:bodyPr vert="horz" lIns="91440" tIns="45720" rIns="91440" bIns="45720" rtlCol="0" anchor="ctr">
            <a:normAutofit/>
          </a:bodyPr>
          <a:lstStyle/>
          <a:p>
            <a:pPr algn="l">
              <a:lnSpc>
                <a:spcPct val="90000"/>
              </a:lnSpc>
            </a:pPr>
            <a:r>
              <a:rPr lang="en-US" b="1" kern="1200" dirty="0">
                <a:solidFill>
                  <a:srgbClr val="2D402C"/>
                </a:solidFill>
                <a:latin typeface="Tempus Sans ITC" panose="04020404030D07020202" pitchFamily="82" charset="0"/>
              </a:rPr>
              <a:t>What exactly is market gardening?</a:t>
            </a:r>
          </a:p>
        </p:txBody>
      </p:sp>
      <p:sp>
        <p:nvSpPr>
          <p:cNvPr id="9" name="TextBox 8"/>
          <p:cNvSpPr txBox="1"/>
          <p:nvPr/>
        </p:nvSpPr>
        <p:spPr>
          <a:xfrm>
            <a:off x="623392" y="2563109"/>
            <a:ext cx="4692577" cy="2738099"/>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rgbClr val="2D402C"/>
                </a:solidFill>
                <a:latin typeface="Euphemia" panose="020B0503040102020104" pitchFamily="34" charset="0"/>
              </a:rPr>
              <a:t>Growing a wide range of fruit, vegetables, herbs and flowers to sell. </a:t>
            </a:r>
          </a:p>
          <a:p>
            <a:pPr>
              <a:lnSpc>
                <a:spcPct val="90000"/>
              </a:lnSpc>
              <a:spcAft>
                <a:spcPts val="600"/>
              </a:spcAft>
            </a:pPr>
            <a:endParaRPr lang="en-US" sz="2800" dirty="0">
              <a:solidFill>
                <a:srgbClr val="2D402C"/>
              </a:solidFill>
              <a:latin typeface="Euphemia" panose="020B0503040102020104" pitchFamily="34" charset="0"/>
            </a:endParaRPr>
          </a:p>
          <a:p>
            <a:pPr>
              <a:lnSpc>
                <a:spcPct val="90000"/>
              </a:lnSpc>
              <a:spcAft>
                <a:spcPts val="600"/>
              </a:spcAft>
            </a:pPr>
            <a:r>
              <a:rPr lang="en-US" sz="2800" dirty="0">
                <a:solidFill>
                  <a:srgbClr val="2D402C"/>
                </a:solidFill>
                <a:latin typeface="Euphemia" panose="020B0503040102020104" pitchFamily="34" charset="0"/>
              </a:rPr>
              <a:t>On a market garden, lots of crops are grown at once.</a:t>
            </a:r>
          </a:p>
        </p:txBody>
      </p:sp>
      <p:sp>
        <p:nvSpPr>
          <p:cNvPr id="23" name="Oval 2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text, outdoor, grass, tree&#10;&#10;Description automatically generated">
            <a:extLst>
              <a:ext uri="{FF2B5EF4-FFF2-40B4-BE49-F238E27FC236}">
                <a16:creationId xmlns:a16="http://schemas.microsoft.com/office/drawing/2014/main" id="{15EA9B0E-477C-4C2C-A04C-03015AC658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7" name="Freeform: Shape 26">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outdoor, tree, grass, person&#10;&#10;Description automatically generated">
            <a:extLst>
              <a:ext uri="{FF2B5EF4-FFF2-40B4-BE49-F238E27FC236}">
                <a16:creationId xmlns:a16="http://schemas.microsoft.com/office/drawing/2014/main" id="{69D4CB6A-08FB-4D5E-92B7-FA5F561547A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4"/>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1" name="TextBox 10">
            <a:extLst>
              <a:ext uri="{FF2B5EF4-FFF2-40B4-BE49-F238E27FC236}">
                <a16:creationId xmlns:a16="http://schemas.microsoft.com/office/drawing/2014/main" id="{D33F76BA-46EC-4F5E-A3C8-456EB2F3FD56}"/>
              </a:ext>
            </a:extLst>
          </p:cNvPr>
          <p:cNvSpPr txBox="1"/>
          <p:nvPr/>
        </p:nvSpPr>
        <p:spPr>
          <a:xfrm>
            <a:off x="5406961" y="5866181"/>
            <a:ext cx="3681362" cy="769984"/>
          </a:xfrm>
          <a:prstGeom prst="rect">
            <a:avLst/>
          </a:prstGeom>
          <a:noFill/>
          <a:ln>
            <a:noFill/>
          </a:ln>
        </p:spPr>
        <p:txBody>
          <a:bodyPr wrap="square" rtlCol="0">
            <a:noAutofit/>
          </a:bodyPr>
          <a:lstStyle/>
          <a:p>
            <a:pPr algn="ctr">
              <a:spcAft>
                <a:spcPts val="600"/>
              </a:spcAft>
            </a:pPr>
            <a:r>
              <a:rPr lang="en-GB" sz="2400" b="1" dirty="0">
                <a:solidFill>
                  <a:srgbClr val="2D402C"/>
                </a:solidFill>
              </a:rPr>
              <a:t>Not just plums and asparagus!</a:t>
            </a:r>
          </a:p>
        </p:txBody>
      </p:sp>
      <p:pic>
        <p:nvPicPr>
          <p:cNvPr id="12" name="Content Placeholder 7">
            <a:extLst>
              <a:ext uri="{FF2B5EF4-FFF2-40B4-BE49-F238E27FC236}">
                <a16:creationId xmlns:a16="http://schemas.microsoft.com/office/drawing/2014/main" id="{E272D0CC-8826-48E1-87E8-121C96434A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sp>
        <p:nvSpPr>
          <p:cNvPr id="19" name="Oval 18">
            <a:extLst>
              <a:ext uri="{FF2B5EF4-FFF2-40B4-BE49-F238E27FC236}">
                <a16:creationId xmlns:a16="http://schemas.microsoft.com/office/drawing/2014/main" id="{8FB989F0-CB33-4C29-95E3-E71188AF94F8}"/>
              </a:ext>
            </a:extLst>
          </p:cNvPr>
          <p:cNvSpPr/>
          <p:nvPr/>
        </p:nvSpPr>
        <p:spPr>
          <a:xfrm>
            <a:off x="5926096" y="2834013"/>
            <a:ext cx="2742625" cy="2754287"/>
          </a:xfrm>
          <a:prstGeom prst="ellipse">
            <a:avLst/>
          </a:prstGeom>
          <a:blipFill dpi="0" rotWithShape="1">
            <a:blip r:embed="rId6"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07595D4-DBC6-4912-857A-172AFBB3B939}"/>
              </a:ext>
            </a:extLst>
          </p:cNvPr>
          <p:cNvSpPr txBox="1"/>
          <p:nvPr/>
        </p:nvSpPr>
        <p:spPr>
          <a:xfrm rot="19418387">
            <a:off x="11629356" y="3083005"/>
            <a:ext cx="490540" cy="138499"/>
          </a:xfrm>
          <a:prstGeom prst="rect">
            <a:avLst/>
          </a:prstGeom>
          <a:solidFill>
            <a:srgbClr val="FFFFFF">
              <a:alpha val="32157"/>
            </a:srgbClr>
          </a:solidFill>
        </p:spPr>
        <p:txBody>
          <a:bodyPr wrap="square" lIns="0" tIns="0" rIns="0" bIns="0" rtlCol="0">
            <a:spAutoFit/>
          </a:bodyPr>
          <a:lstStyle/>
          <a:p>
            <a:pPr algn="r"/>
            <a:r>
              <a:rPr lang="en-GB" sz="900" b="1" dirty="0">
                <a:solidFill>
                  <a:schemeClr val="bg1"/>
                </a:solidFill>
              </a:rPr>
              <a:t>© M. Izod</a:t>
            </a:r>
            <a:endParaRPr lang="en-GB" sz="1200" b="1" dirty="0">
              <a:solidFill>
                <a:schemeClr val="bg1"/>
              </a:solidFill>
            </a:endParaRPr>
          </a:p>
        </p:txBody>
      </p:sp>
      <p:sp>
        <p:nvSpPr>
          <p:cNvPr id="17" name="TextBox 16">
            <a:extLst>
              <a:ext uri="{FF2B5EF4-FFF2-40B4-BE49-F238E27FC236}">
                <a16:creationId xmlns:a16="http://schemas.microsoft.com/office/drawing/2014/main" id="{FEBDBDEC-6824-4BDD-9E8A-C43CDCCBD8FD}"/>
              </a:ext>
            </a:extLst>
          </p:cNvPr>
          <p:cNvSpPr txBox="1"/>
          <p:nvPr/>
        </p:nvSpPr>
        <p:spPr>
          <a:xfrm rot="3972289">
            <a:off x="8925052" y="6492810"/>
            <a:ext cx="490540" cy="138499"/>
          </a:xfrm>
          <a:prstGeom prst="rect">
            <a:avLst/>
          </a:prstGeom>
          <a:solidFill>
            <a:srgbClr val="FFFFFF">
              <a:alpha val="32157"/>
            </a:srgbClr>
          </a:solidFill>
        </p:spPr>
        <p:txBody>
          <a:bodyPr wrap="square" lIns="0" tIns="0" rIns="0" bIns="0" rtlCol="0">
            <a:spAutoFit/>
          </a:bodyPr>
          <a:lstStyle/>
          <a:p>
            <a:pPr algn="r"/>
            <a:r>
              <a:rPr lang="en-GB" sz="900" b="1" dirty="0">
                <a:solidFill>
                  <a:schemeClr val="bg1"/>
                </a:solidFill>
              </a:rPr>
              <a:t>© I. Pullin</a:t>
            </a:r>
            <a:endParaRPr lang="en-GB" sz="1200" b="1" dirty="0">
              <a:solidFill>
                <a:schemeClr val="bg1"/>
              </a:solidFill>
            </a:endParaRPr>
          </a:p>
        </p:txBody>
      </p:sp>
      <p:sp>
        <p:nvSpPr>
          <p:cNvPr id="18" name="TextBox 17">
            <a:extLst>
              <a:ext uri="{FF2B5EF4-FFF2-40B4-BE49-F238E27FC236}">
                <a16:creationId xmlns:a16="http://schemas.microsoft.com/office/drawing/2014/main" id="{35821B59-3FD5-4E39-B9F3-AD84A0DB90BE}"/>
              </a:ext>
            </a:extLst>
          </p:cNvPr>
          <p:cNvSpPr txBox="1"/>
          <p:nvPr/>
        </p:nvSpPr>
        <p:spPr>
          <a:xfrm rot="19739089">
            <a:off x="7751590" y="5402315"/>
            <a:ext cx="490540" cy="138499"/>
          </a:xfrm>
          <a:prstGeom prst="rect">
            <a:avLst/>
          </a:prstGeom>
          <a:solidFill>
            <a:srgbClr val="FFFFFF">
              <a:alpha val="32157"/>
            </a:srgbClr>
          </a:solidFill>
        </p:spPr>
        <p:txBody>
          <a:bodyPr wrap="square" lIns="0" tIns="0" rIns="0" bIns="0" rtlCol="0">
            <a:spAutoFit/>
          </a:bodyPr>
          <a:lstStyle/>
          <a:p>
            <a:pPr algn="r"/>
            <a:r>
              <a:rPr lang="en-GB" sz="900" b="1" dirty="0">
                <a:solidFill>
                  <a:schemeClr val="bg1"/>
                </a:solidFill>
              </a:rPr>
              <a:t>© M. Izod</a:t>
            </a:r>
            <a:endParaRPr lang="en-GB" sz="1200" b="1" dirty="0">
              <a:solidFill>
                <a:schemeClr val="bg1"/>
              </a:solidFill>
            </a:endParaRPr>
          </a:p>
        </p:txBody>
      </p:sp>
    </p:spTree>
    <p:extLst>
      <p:ext uri="{BB962C8B-B14F-4D97-AF65-F5344CB8AC3E}">
        <p14:creationId xmlns:p14="http://schemas.microsoft.com/office/powerpoint/2010/main" val="199888941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27CE7AAD-AC3C-4E0B-8AA4-72AE95979E36}"/>
              </a:ext>
            </a:extLst>
          </p:cNvPr>
          <p:cNvSpPr txBox="1">
            <a:spLocks noChangeArrowheads="1"/>
          </p:cNvSpPr>
          <p:nvPr/>
        </p:nvSpPr>
        <p:spPr bwMode="auto">
          <a:xfrm>
            <a:off x="767408" y="836712"/>
            <a:ext cx="11017224" cy="5760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eaLnBrk="0" fontAlgn="base" hangingPunct="0">
              <a:spcBef>
                <a:spcPct val="0"/>
              </a:spcBef>
              <a:spcAft>
                <a:spcPct val="0"/>
              </a:spcAft>
            </a:pPr>
            <a:r>
              <a:rPr lang="en-GB" altLang="en-US" sz="4400" b="1" dirty="0">
                <a:solidFill>
                  <a:srgbClr val="003300"/>
                </a:solidFill>
                <a:latin typeface="Calibri" panose="020F0502020204030204" pitchFamily="34" charset="0"/>
              </a:rPr>
              <a:t>Plums, strawberries, raspberries, gooseberries, cherries, currants, apples, pears, rhubarb, </a:t>
            </a:r>
            <a:r>
              <a:rPr lang="en-GB" altLang="en-US" sz="4400" b="1" dirty="0">
                <a:solidFill>
                  <a:srgbClr val="3C583C"/>
                </a:solidFill>
                <a:latin typeface="Calibri" panose="020F0502020204030204" pitchFamily="34" charset="0"/>
              </a:rPr>
              <a:t>onions, spring onions, radishes, beans, peas, sprouts, marrows, asparagus, turnips, cauliflowers, tomatoes,</a:t>
            </a:r>
            <a:r>
              <a:rPr lang="en-GB" altLang="en-US" sz="4400" b="1" dirty="0">
                <a:solidFill>
                  <a:srgbClr val="003300"/>
                </a:solidFill>
                <a:latin typeface="Calibri" panose="020F0502020204030204" pitchFamily="34" charset="0"/>
              </a:rPr>
              <a:t> </a:t>
            </a:r>
            <a:r>
              <a:rPr lang="en-GB" altLang="en-US" sz="4400" b="1" dirty="0">
                <a:solidFill>
                  <a:srgbClr val="819F81"/>
                </a:solidFill>
                <a:latin typeface="Calibri" panose="020F0502020204030204" pitchFamily="34" charset="0"/>
              </a:rPr>
              <a:t>wallflowers (gillies), daffodils, pinks, cornflowers, </a:t>
            </a:r>
            <a:r>
              <a:rPr lang="en-GB" altLang="en-US" sz="4400" b="1" dirty="0">
                <a:solidFill>
                  <a:srgbClr val="969696"/>
                </a:solidFill>
                <a:latin typeface="Calibri" panose="020F0502020204030204" pitchFamily="34" charset="0"/>
              </a:rPr>
              <a:t>lettuce, parsley, sage, medicinal herbs and more.</a:t>
            </a:r>
            <a:endParaRPr lang="en-US" altLang="en-US" sz="2400" dirty="0">
              <a:latin typeface="Arial" panose="020B0604020202020204" pitchFamily="34" charset="0"/>
            </a:endParaRPr>
          </a:p>
        </p:txBody>
      </p:sp>
      <p:pic>
        <p:nvPicPr>
          <p:cNvPr id="7" name="Content Placeholder 7">
            <a:extLst>
              <a:ext uri="{FF2B5EF4-FFF2-40B4-BE49-F238E27FC236}">
                <a16:creationId xmlns:a16="http://schemas.microsoft.com/office/drawing/2014/main" id="{0DCC13E3-0218-41DB-89E3-755002AA04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spTree>
    <p:extLst>
      <p:ext uri="{BB962C8B-B14F-4D97-AF65-F5344CB8AC3E}">
        <p14:creationId xmlns:p14="http://schemas.microsoft.com/office/powerpoint/2010/main" val="74037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2732" y="1400577"/>
            <a:ext cx="3018133" cy="1656184"/>
          </a:xfrm>
        </p:spPr>
        <p:txBody>
          <a:bodyPr>
            <a:noAutofit/>
          </a:bodyPr>
          <a:lstStyle/>
          <a:p>
            <a:pPr algn="l"/>
            <a:r>
              <a:rPr lang="en-GB" b="1" dirty="0">
                <a:solidFill>
                  <a:srgbClr val="2D402C"/>
                </a:solidFill>
                <a:latin typeface="Tempus Sans ITC" panose="04020404030D07020202" pitchFamily="82" charset="0"/>
              </a:rPr>
              <a:t>Shaping the landscape</a:t>
            </a:r>
          </a:p>
        </p:txBody>
      </p:sp>
      <p:sp>
        <p:nvSpPr>
          <p:cNvPr id="12" name="TextBox 11">
            <a:extLst>
              <a:ext uri="{FF2B5EF4-FFF2-40B4-BE49-F238E27FC236}">
                <a16:creationId xmlns:a16="http://schemas.microsoft.com/office/drawing/2014/main" id="{D213C5A4-6620-498C-B837-3B4AFF81B121}"/>
              </a:ext>
            </a:extLst>
          </p:cNvPr>
          <p:cNvSpPr txBox="1"/>
          <p:nvPr/>
        </p:nvSpPr>
        <p:spPr>
          <a:xfrm>
            <a:off x="6076320" y="3292392"/>
            <a:ext cx="5624445" cy="3108543"/>
          </a:xfrm>
          <a:prstGeom prst="rect">
            <a:avLst/>
          </a:prstGeom>
          <a:noFill/>
        </p:spPr>
        <p:txBody>
          <a:bodyPr wrap="square" rtlCol="0">
            <a:spAutoFit/>
          </a:bodyPr>
          <a:lstStyle/>
          <a:p>
            <a:r>
              <a:rPr lang="en-GB" sz="2800" dirty="0">
                <a:solidFill>
                  <a:srgbClr val="2D402C"/>
                </a:solidFill>
                <a:latin typeface="Euphemia" panose="020B0503040102020104" pitchFamily="34" charset="0"/>
              </a:rPr>
              <a:t>Market gardens were long, narrow strips of land. </a:t>
            </a:r>
          </a:p>
          <a:p>
            <a:endParaRPr lang="en-GB" sz="2800" dirty="0">
              <a:solidFill>
                <a:srgbClr val="2D402C"/>
              </a:solidFill>
              <a:latin typeface="Euphemia" panose="020B0503040102020104" pitchFamily="34" charset="0"/>
            </a:endParaRPr>
          </a:p>
          <a:p>
            <a:r>
              <a:rPr lang="en-GB" sz="2800" dirty="0">
                <a:solidFill>
                  <a:srgbClr val="2D402C"/>
                </a:solidFill>
                <a:latin typeface="Euphemia" panose="020B0503040102020104" pitchFamily="34" charset="0"/>
              </a:rPr>
              <a:t>It was hard work as the growing and harvesting of plants was done by hand, with little help from machines.</a:t>
            </a:r>
          </a:p>
        </p:txBody>
      </p:sp>
      <p:sp>
        <p:nvSpPr>
          <p:cNvPr id="15" name="Oval 14">
            <a:extLst>
              <a:ext uri="{FF2B5EF4-FFF2-40B4-BE49-F238E27FC236}">
                <a16:creationId xmlns:a16="http://schemas.microsoft.com/office/drawing/2014/main" id="{261C2196-19D2-458D-ACD7-FF75135A2029}"/>
              </a:ext>
            </a:extLst>
          </p:cNvPr>
          <p:cNvSpPr/>
          <p:nvPr/>
        </p:nvSpPr>
        <p:spPr>
          <a:xfrm>
            <a:off x="9114133" y="-114136"/>
            <a:ext cx="3312368" cy="3312368"/>
          </a:xfrm>
          <a:prstGeom prst="ellipse">
            <a:avLst/>
          </a:prstGeom>
          <a:blipFill dpi="0" rotWithShape="1">
            <a:blip r:embed="rId3" cstate="hqprint">
              <a:extLst>
                <a:ext uri="{28A0092B-C50C-407E-A947-70E740481C1C}">
                  <a14:useLocalDpi xmlns:a14="http://schemas.microsoft.com/office/drawing/2010/main"/>
                </a:ext>
              </a:extLst>
            </a:blip>
            <a:srcRect/>
            <a:stretch>
              <a:fillRect/>
            </a:stretch>
          </a:blip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BECCF55-3EF9-48F2-8417-374D43BD778A}"/>
              </a:ext>
            </a:extLst>
          </p:cNvPr>
          <p:cNvGrpSpPr/>
          <p:nvPr/>
        </p:nvGrpSpPr>
        <p:grpSpPr>
          <a:xfrm>
            <a:off x="0" y="0"/>
            <a:ext cx="5624445" cy="6858000"/>
            <a:chOff x="0" y="0"/>
            <a:chExt cx="5624445" cy="6858000"/>
          </a:xfrm>
        </p:grpSpPr>
        <p:pic>
          <p:nvPicPr>
            <p:cNvPr id="9" name="Picture 8">
              <a:extLst>
                <a:ext uri="{FF2B5EF4-FFF2-40B4-BE49-F238E27FC236}">
                  <a16:creationId xmlns:a16="http://schemas.microsoft.com/office/drawing/2014/main" id="{AD36E0BA-96F0-41EF-9884-A84302F89F4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l="-1"/>
            <a:stretch/>
          </p:blipFill>
          <p:spPr>
            <a:xfrm>
              <a:off x="0" y="0"/>
              <a:ext cx="5624445" cy="6858000"/>
            </a:xfrm>
            <a:prstGeom prst="rect">
              <a:avLst/>
            </a:prstGeom>
          </p:spPr>
        </p:pic>
        <p:sp>
          <p:nvSpPr>
            <p:cNvPr id="13" name="TextBox 12">
              <a:extLst>
                <a:ext uri="{FF2B5EF4-FFF2-40B4-BE49-F238E27FC236}">
                  <a16:creationId xmlns:a16="http://schemas.microsoft.com/office/drawing/2014/main" id="{2ECE3AF8-8FE4-4C9A-B4D8-163A115A5231}"/>
                </a:ext>
              </a:extLst>
            </p:cNvPr>
            <p:cNvSpPr txBox="1"/>
            <p:nvPr/>
          </p:nvSpPr>
          <p:spPr>
            <a:xfrm>
              <a:off x="623392" y="0"/>
              <a:ext cx="4857037" cy="230832"/>
            </a:xfrm>
            <a:prstGeom prst="rect">
              <a:avLst/>
            </a:prstGeom>
            <a:solidFill>
              <a:schemeClr val="tx1">
                <a:alpha val="46000"/>
              </a:schemeClr>
            </a:solidFill>
          </p:spPr>
          <p:txBody>
            <a:bodyPr wrap="square" lIns="0" bIns="0" rtlCol="0">
              <a:spAutoFit/>
            </a:bodyPr>
            <a:lstStyle/>
            <a:p>
              <a:pPr algn="r"/>
              <a:r>
                <a:rPr lang="en-GB" sz="1200" b="1" dirty="0">
                  <a:solidFill>
                    <a:schemeClr val="bg1"/>
                  </a:solidFill>
                </a:rPr>
                <a:t>North &amp; Middle Littleton in 1946 </a:t>
              </a:r>
              <a:r>
                <a:rPr lang="en-GB" sz="1100" dirty="0">
                  <a:solidFill>
                    <a:schemeClr val="bg1"/>
                  </a:solidFill>
                </a:rPr>
                <a:t>(Historic England Archive – RAF Photography)</a:t>
              </a:r>
              <a:endParaRPr lang="en-GB" dirty="0">
                <a:solidFill>
                  <a:schemeClr val="bg1"/>
                </a:solidFill>
              </a:endParaRPr>
            </a:p>
          </p:txBody>
        </p:sp>
      </p:grpSp>
      <p:pic>
        <p:nvPicPr>
          <p:cNvPr id="16" name="Content Placeholder 7">
            <a:extLst>
              <a:ext uri="{FF2B5EF4-FFF2-40B4-BE49-F238E27FC236}">
                <a16:creationId xmlns:a16="http://schemas.microsoft.com/office/drawing/2014/main" id="{6798BAFF-5355-4358-BBAA-8CA861DC53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sp>
        <p:nvSpPr>
          <p:cNvPr id="10" name="TextBox 9">
            <a:extLst>
              <a:ext uri="{FF2B5EF4-FFF2-40B4-BE49-F238E27FC236}">
                <a16:creationId xmlns:a16="http://schemas.microsoft.com/office/drawing/2014/main" id="{F2B8A05E-1C4A-4EE8-AF28-069817A6ED2E}"/>
              </a:ext>
            </a:extLst>
          </p:cNvPr>
          <p:cNvSpPr txBox="1"/>
          <p:nvPr/>
        </p:nvSpPr>
        <p:spPr>
          <a:xfrm rot="18822405">
            <a:off x="11811334" y="2625573"/>
            <a:ext cx="305067" cy="138499"/>
          </a:xfrm>
          <a:prstGeom prst="rect">
            <a:avLst/>
          </a:prstGeom>
          <a:noFill/>
        </p:spPr>
        <p:txBody>
          <a:bodyPr wrap="square" lIns="0" tIns="0" rIns="0" bIns="0" rtlCol="0">
            <a:spAutoFit/>
          </a:bodyPr>
          <a:lstStyle/>
          <a:p>
            <a:pPr algn="r"/>
            <a:r>
              <a:rPr lang="en-GB" sz="900" b="1" dirty="0"/>
              <a:t>© LBG</a:t>
            </a:r>
            <a:endParaRPr lang="en-GB" sz="1200" b="1" dirty="0"/>
          </a:p>
        </p:txBody>
      </p:sp>
    </p:spTree>
    <p:extLst>
      <p:ext uri="{BB962C8B-B14F-4D97-AF65-F5344CB8AC3E}">
        <p14:creationId xmlns:p14="http://schemas.microsoft.com/office/powerpoint/2010/main" val="71815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2D402C"/>
                </a:solidFill>
                <a:latin typeface="Tempus Sans ITC" panose="04020404030D07020202" pitchFamily="82" charset="0"/>
              </a:rPr>
              <a:t>Market gardener’s hovel</a:t>
            </a:r>
          </a:p>
        </p:txBody>
      </p:sp>
      <p:sp>
        <p:nvSpPr>
          <p:cNvPr id="9" name="TextBox 8"/>
          <p:cNvSpPr txBox="1"/>
          <p:nvPr/>
        </p:nvSpPr>
        <p:spPr>
          <a:xfrm>
            <a:off x="536442" y="1454013"/>
            <a:ext cx="5486400" cy="2693045"/>
          </a:xfrm>
          <a:prstGeom prst="rect">
            <a:avLst/>
          </a:prstGeom>
          <a:noFill/>
        </p:spPr>
        <p:txBody>
          <a:bodyPr wrap="square" rtlCol="0">
            <a:spAutoFit/>
          </a:bodyPr>
          <a:lstStyle/>
          <a:p>
            <a:pPr>
              <a:spcAft>
                <a:spcPts val="1200"/>
              </a:spcAft>
            </a:pPr>
            <a:r>
              <a:rPr lang="en-GB" sz="2400" dirty="0">
                <a:solidFill>
                  <a:srgbClr val="2D402C"/>
                </a:solidFill>
                <a:latin typeface="Euphemia" panose="020B0503040102020104" pitchFamily="34" charset="0"/>
              </a:rPr>
              <a:t>Small buildings used by market gardeners once dotted the landscape – over 1500 were built in the Vale of Evesham.</a:t>
            </a:r>
          </a:p>
          <a:p>
            <a:pPr>
              <a:spcBef>
                <a:spcPts val="1200"/>
              </a:spcBef>
            </a:pPr>
            <a:r>
              <a:rPr lang="en-GB" sz="2400" dirty="0">
                <a:solidFill>
                  <a:srgbClr val="2D402C"/>
                </a:solidFill>
                <a:latin typeface="Euphemia" panose="020B0503040102020104" pitchFamily="34" charset="0"/>
              </a:rPr>
              <a:t>They are known locally as ‘hovels’ (or ‘</a:t>
            </a:r>
            <a:r>
              <a:rPr lang="en-GB" sz="2400" dirty="0" err="1">
                <a:solidFill>
                  <a:srgbClr val="2D402C"/>
                </a:solidFill>
                <a:latin typeface="Euphemia" panose="020B0503040102020104" pitchFamily="34" charset="0"/>
              </a:rPr>
              <a:t>ovels</a:t>
            </a:r>
            <a:r>
              <a:rPr lang="en-GB" sz="2400" dirty="0">
                <a:solidFill>
                  <a:srgbClr val="2D402C"/>
                </a:solidFill>
                <a:latin typeface="Euphemia" panose="020B0503040102020104" pitchFamily="34" charset="0"/>
              </a:rPr>
              <a:t>) and are all slightly different.</a:t>
            </a:r>
          </a:p>
        </p:txBody>
      </p:sp>
      <p:pic>
        <p:nvPicPr>
          <p:cNvPr id="12" name="Content Placeholder 7">
            <a:extLst>
              <a:ext uri="{FF2B5EF4-FFF2-40B4-BE49-F238E27FC236}">
                <a16:creationId xmlns:a16="http://schemas.microsoft.com/office/drawing/2014/main" id="{0254710C-411E-4578-A938-46B697448E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grpSp>
        <p:nvGrpSpPr>
          <p:cNvPr id="5" name="Group 4">
            <a:extLst>
              <a:ext uri="{FF2B5EF4-FFF2-40B4-BE49-F238E27FC236}">
                <a16:creationId xmlns:a16="http://schemas.microsoft.com/office/drawing/2014/main" id="{87573A6A-E134-43B2-872D-6E81D96FAE1F}"/>
              </a:ext>
            </a:extLst>
          </p:cNvPr>
          <p:cNvGrpSpPr/>
          <p:nvPr/>
        </p:nvGrpSpPr>
        <p:grpSpPr>
          <a:xfrm>
            <a:off x="0" y="4509120"/>
            <a:ext cx="12192000" cy="2348880"/>
            <a:chOff x="0" y="4509120"/>
            <a:chExt cx="12192000" cy="2348880"/>
          </a:xfrm>
        </p:grpSpPr>
        <p:sp>
          <p:nvSpPr>
            <p:cNvPr id="4" name="Rectangle 3">
              <a:extLst>
                <a:ext uri="{FF2B5EF4-FFF2-40B4-BE49-F238E27FC236}">
                  <a16:creationId xmlns:a16="http://schemas.microsoft.com/office/drawing/2014/main" id="{5F2217D2-7C3F-44F3-9439-B6615B294BB8}"/>
                </a:ext>
              </a:extLst>
            </p:cNvPr>
            <p:cNvSpPr/>
            <p:nvPr/>
          </p:nvSpPr>
          <p:spPr>
            <a:xfrm>
              <a:off x="0" y="4509120"/>
              <a:ext cx="12192000" cy="234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D670D5BB-4433-4B6F-9F39-5EDD03B58B17}"/>
                </a:ext>
              </a:extLst>
            </p:cNvPr>
            <p:cNvGrpSpPr/>
            <p:nvPr/>
          </p:nvGrpSpPr>
          <p:grpSpPr>
            <a:xfrm>
              <a:off x="106691" y="4602297"/>
              <a:ext cx="11978618" cy="2162525"/>
              <a:chOff x="191344" y="4755739"/>
              <a:chExt cx="11809312" cy="1945576"/>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19448" y="4755739"/>
                <a:ext cx="2776552" cy="194557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5986" y="4755740"/>
                <a:ext cx="2708326" cy="194557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1344" y="4755740"/>
                <a:ext cx="3024336" cy="1945575"/>
              </a:xfrm>
              <a:prstGeom prst="rect">
                <a:avLst/>
              </a:prstGeom>
            </p:spPr>
          </p:pic>
          <p:pic>
            <p:nvPicPr>
              <p:cNvPr id="13" name="Picture 12" descr="A picture containing grass, outdoor, tree, building&#10;&#10;Description automatically generated">
                <a:extLst>
                  <a:ext uri="{FF2B5EF4-FFF2-40B4-BE49-F238E27FC236}">
                    <a16:creationId xmlns:a16="http://schemas.microsoft.com/office/drawing/2014/main" id="{DA98B364-C0AB-42B2-9963-D96D4B62D40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004298" y="4755739"/>
                <a:ext cx="2996358" cy="1945575"/>
              </a:xfrm>
              <a:prstGeom prst="rect">
                <a:avLst/>
              </a:prstGeom>
            </p:spPr>
          </p:pic>
        </p:grpSp>
      </p:grpSp>
      <p:sp>
        <p:nvSpPr>
          <p:cNvPr id="6" name="Rectangle 5">
            <a:extLst>
              <a:ext uri="{FF2B5EF4-FFF2-40B4-BE49-F238E27FC236}">
                <a16:creationId xmlns:a16="http://schemas.microsoft.com/office/drawing/2014/main" id="{256969EE-37EB-4634-BE8A-C9F55B996728}"/>
              </a:ext>
            </a:extLst>
          </p:cNvPr>
          <p:cNvSpPr/>
          <p:nvPr/>
        </p:nvSpPr>
        <p:spPr>
          <a:xfrm>
            <a:off x="6600056" y="1500968"/>
            <a:ext cx="5198703" cy="2599137"/>
          </a:xfrm>
          <a:prstGeom prst="rect">
            <a:avLst/>
          </a:prstGeom>
          <a:solidFill>
            <a:srgbClr val="F4F9E7"/>
          </a:solidFill>
        </p:spPr>
        <p:txBody>
          <a:bodyPr wrap="square" lIns="180000" tIns="144000" rIns="180000" bIns="144000">
            <a:spAutoFit/>
          </a:bodyPr>
          <a:lstStyle/>
          <a:p>
            <a:pPr>
              <a:spcBef>
                <a:spcPts val="1200"/>
              </a:spcBef>
              <a:spcAft>
                <a:spcPts val="1200"/>
              </a:spcAft>
            </a:pPr>
            <a:r>
              <a:rPr lang="en-GB" sz="2000" b="1" dirty="0">
                <a:solidFill>
                  <a:srgbClr val="2D402C"/>
                </a:solidFill>
                <a:latin typeface="Euphemia" panose="020B0503040102020104" pitchFamily="34" charset="0"/>
              </a:rPr>
              <a:t>Definition: hovel </a:t>
            </a:r>
            <a:r>
              <a:rPr lang="en-GB" sz="2000" i="1" dirty="0">
                <a:solidFill>
                  <a:srgbClr val="2D402C"/>
                </a:solidFill>
                <a:latin typeface="Euphemia" panose="020B0503040102020104" pitchFamily="34" charset="0"/>
              </a:rPr>
              <a:t>(noun)</a:t>
            </a:r>
            <a:endParaRPr lang="en-GB" sz="2000" dirty="0">
              <a:solidFill>
                <a:srgbClr val="2D402C"/>
              </a:solidFill>
              <a:latin typeface="Euphemia" panose="020B0503040102020104" pitchFamily="34" charset="0"/>
            </a:endParaRPr>
          </a:p>
          <a:p>
            <a:r>
              <a:rPr lang="en-GB" sz="2000" dirty="0">
                <a:solidFill>
                  <a:srgbClr val="2D402C"/>
                </a:solidFill>
                <a:latin typeface="Euphemia" panose="020B0503040102020104" pitchFamily="34" charset="0"/>
              </a:rPr>
              <a:t>Structure built by a market gardener on their land to store equipment and provide shelter from the weather. Most often built of wood and metal to the grower’s own design, although some are brick and were lived in by seasonal workers.</a:t>
            </a:r>
          </a:p>
        </p:txBody>
      </p:sp>
    </p:spTree>
    <p:extLst>
      <p:ext uri="{BB962C8B-B14F-4D97-AF65-F5344CB8AC3E}">
        <p14:creationId xmlns:p14="http://schemas.microsoft.com/office/powerpoint/2010/main" val="599670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4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376" y="260355"/>
            <a:ext cx="4464496" cy="1728192"/>
          </a:xfrm>
        </p:spPr>
        <p:txBody>
          <a:bodyPr>
            <a:normAutofit/>
          </a:bodyPr>
          <a:lstStyle/>
          <a:p>
            <a:pPr algn="l"/>
            <a:r>
              <a:rPr lang="en-GB" b="1" dirty="0">
                <a:solidFill>
                  <a:srgbClr val="2D402C"/>
                </a:solidFill>
                <a:latin typeface="Tempus Sans ITC" panose="04020404030D07020202" pitchFamily="82" charset="0"/>
              </a:rPr>
              <a:t>Travelling across the country</a:t>
            </a:r>
          </a:p>
        </p:txBody>
      </p:sp>
      <p:sp>
        <p:nvSpPr>
          <p:cNvPr id="9" name="TextBox 8"/>
          <p:cNvSpPr txBox="1"/>
          <p:nvPr/>
        </p:nvSpPr>
        <p:spPr>
          <a:xfrm>
            <a:off x="335360" y="4869454"/>
            <a:ext cx="7380035" cy="1800493"/>
          </a:xfrm>
          <a:prstGeom prst="rect">
            <a:avLst/>
          </a:prstGeom>
          <a:solidFill>
            <a:srgbClr val="E0F1B5">
              <a:alpha val="60000"/>
            </a:srgbClr>
          </a:solidFill>
        </p:spPr>
        <p:txBody>
          <a:bodyPr wrap="square" rtlCol="0">
            <a:spAutoFit/>
          </a:bodyPr>
          <a:lstStyle/>
          <a:p>
            <a:r>
              <a:rPr lang="en-GB" sz="2400" dirty="0">
                <a:solidFill>
                  <a:srgbClr val="2D402C"/>
                </a:solidFill>
                <a:latin typeface="Euphemia" panose="020B0503040102020104" pitchFamily="34" charset="0"/>
              </a:rPr>
              <a:t>Food grown in the Vale of Evesham was sent by train to lots of towns and cities across the country. </a:t>
            </a:r>
          </a:p>
          <a:p>
            <a:pPr>
              <a:spcBef>
                <a:spcPts val="1800"/>
              </a:spcBef>
            </a:pPr>
            <a:r>
              <a:rPr lang="en-GB" sz="2400" dirty="0">
                <a:solidFill>
                  <a:srgbClr val="2D402C"/>
                </a:solidFill>
                <a:latin typeface="Euphemia" panose="020B0503040102020104" pitchFamily="34" charset="0"/>
              </a:rPr>
              <a:t>After World War II, lorries began to replace trains as the main way to travel.</a:t>
            </a:r>
          </a:p>
        </p:txBody>
      </p:sp>
      <p:pic>
        <p:nvPicPr>
          <p:cNvPr id="16" name="Content Placeholder 7">
            <a:extLst>
              <a:ext uri="{FF2B5EF4-FFF2-40B4-BE49-F238E27FC236}">
                <a16:creationId xmlns:a16="http://schemas.microsoft.com/office/drawing/2014/main" id="{2D2CA625-CB3D-4687-9F45-16DA113635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sp>
        <p:nvSpPr>
          <p:cNvPr id="17" name="TextBox 16">
            <a:extLst>
              <a:ext uri="{FF2B5EF4-FFF2-40B4-BE49-F238E27FC236}">
                <a16:creationId xmlns:a16="http://schemas.microsoft.com/office/drawing/2014/main" id="{E92ED9C5-ED0F-429F-8D63-DFC025E48EA0}"/>
              </a:ext>
            </a:extLst>
          </p:cNvPr>
          <p:cNvSpPr txBox="1"/>
          <p:nvPr/>
        </p:nvSpPr>
        <p:spPr>
          <a:xfrm>
            <a:off x="11568608" y="6701314"/>
            <a:ext cx="490540" cy="138499"/>
          </a:xfrm>
          <a:prstGeom prst="rect">
            <a:avLst/>
          </a:prstGeom>
          <a:noFill/>
        </p:spPr>
        <p:txBody>
          <a:bodyPr wrap="square" lIns="0" tIns="0" rIns="0" bIns="0" rtlCol="0">
            <a:spAutoFit/>
          </a:bodyPr>
          <a:lstStyle/>
          <a:p>
            <a:pPr algn="r"/>
            <a:r>
              <a:rPr lang="en-GB" sz="900" b="1" dirty="0">
                <a:solidFill>
                  <a:schemeClr val="bg1"/>
                </a:solidFill>
              </a:rPr>
              <a:t>© M. Izod</a:t>
            </a:r>
            <a:endParaRPr lang="en-GB" sz="1200" b="1" dirty="0">
              <a:solidFill>
                <a:schemeClr val="bg1"/>
              </a:solidFill>
            </a:endParaRPr>
          </a:p>
        </p:txBody>
      </p:sp>
    </p:spTree>
    <p:extLst>
      <p:ext uri="{BB962C8B-B14F-4D97-AF65-F5344CB8AC3E}">
        <p14:creationId xmlns:p14="http://schemas.microsoft.com/office/powerpoint/2010/main" val="419520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597" y="692696"/>
            <a:ext cx="4014114" cy="1143000"/>
          </a:xfrm>
        </p:spPr>
        <p:txBody>
          <a:bodyPr>
            <a:noAutofit/>
          </a:bodyPr>
          <a:lstStyle/>
          <a:p>
            <a:r>
              <a:rPr lang="en-GB" b="1" dirty="0">
                <a:solidFill>
                  <a:srgbClr val="2D402C"/>
                </a:solidFill>
                <a:latin typeface="Tempus Sans ITC" panose="04020404030D07020202" pitchFamily="82" charset="0"/>
              </a:rPr>
              <a:t>Whole community</a:t>
            </a:r>
          </a:p>
        </p:txBody>
      </p:sp>
      <p:sp>
        <p:nvSpPr>
          <p:cNvPr id="9" name="TextBox 8"/>
          <p:cNvSpPr txBox="1"/>
          <p:nvPr/>
        </p:nvSpPr>
        <p:spPr>
          <a:xfrm>
            <a:off x="306013" y="2232520"/>
            <a:ext cx="3687281" cy="3732432"/>
          </a:xfrm>
          <a:prstGeom prst="rect">
            <a:avLst/>
          </a:prstGeom>
          <a:noFill/>
        </p:spPr>
        <p:txBody>
          <a:bodyPr wrap="square" rtlCol="0">
            <a:spAutoFit/>
          </a:bodyPr>
          <a:lstStyle/>
          <a:p>
            <a:pPr algn="ctr">
              <a:lnSpc>
                <a:spcPct val="125000"/>
              </a:lnSpc>
            </a:pPr>
            <a:r>
              <a:rPr lang="en-GB" sz="2400" dirty="0">
                <a:solidFill>
                  <a:srgbClr val="2D402C"/>
                </a:solidFill>
                <a:latin typeface="Euphemia" panose="020B0503040102020104" pitchFamily="34" charset="0"/>
              </a:rPr>
              <a:t>Market gardening involved more than just growing – it involved </a:t>
            </a:r>
            <a:r>
              <a:rPr lang="en-GB" sz="2400" b="1" dirty="0">
                <a:solidFill>
                  <a:srgbClr val="2D402C"/>
                </a:solidFill>
                <a:latin typeface="Euphemia" panose="020B0503040102020104" pitchFamily="34" charset="0"/>
              </a:rPr>
              <a:t>blacksmiths, basket makers, transport companies, auctioneers, canning factories </a:t>
            </a:r>
            <a:r>
              <a:rPr lang="en-GB" sz="2400" dirty="0">
                <a:solidFill>
                  <a:srgbClr val="2D402C"/>
                </a:solidFill>
                <a:latin typeface="Euphemia" panose="020B0503040102020104" pitchFamily="34" charset="0"/>
              </a:rPr>
              <a:t>and many more.</a:t>
            </a:r>
          </a:p>
        </p:txBody>
      </p:sp>
      <p:pic>
        <p:nvPicPr>
          <p:cNvPr id="7" name="Picture 6">
            <a:extLst>
              <a:ext uri="{FF2B5EF4-FFF2-40B4-BE49-F238E27FC236}">
                <a16:creationId xmlns:a16="http://schemas.microsoft.com/office/drawing/2014/main" id="{765DDA5C-130E-449F-AD30-07AFB83326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3840" y="156686"/>
            <a:ext cx="7616719" cy="5808266"/>
          </a:xfrm>
          <a:prstGeom prst="rect">
            <a:avLst/>
          </a:prstGeom>
        </p:spPr>
      </p:pic>
      <p:pic>
        <p:nvPicPr>
          <p:cNvPr id="11" name="Content Placeholder 7">
            <a:extLst>
              <a:ext uri="{FF2B5EF4-FFF2-40B4-BE49-F238E27FC236}">
                <a16:creationId xmlns:a16="http://schemas.microsoft.com/office/drawing/2014/main" id="{C72CCEAD-BE22-43E4-B589-91073ED7F6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0496" y="6165304"/>
            <a:ext cx="1403371" cy="536010"/>
          </a:xfrm>
          <a:prstGeom prst="rect">
            <a:avLst/>
          </a:prstGeom>
        </p:spPr>
      </p:pic>
      <p:sp>
        <p:nvSpPr>
          <p:cNvPr id="8" name="TextBox 7">
            <a:extLst>
              <a:ext uri="{FF2B5EF4-FFF2-40B4-BE49-F238E27FC236}">
                <a16:creationId xmlns:a16="http://schemas.microsoft.com/office/drawing/2014/main" id="{A2A99183-1127-4FC8-A45C-C02D99C43CC6}"/>
              </a:ext>
            </a:extLst>
          </p:cNvPr>
          <p:cNvSpPr txBox="1"/>
          <p:nvPr/>
        </p:nvSpPr>
        <p:spPr>
          <a:xfrm>
            <a:off x="11179423" y="5818623"/>
            <a:ext cx="706564" cy="138499"/>
          </a:xfrm>
          <a:prstGeom prst="rect">
            <a:avLst/>
          </a:prstGeom>
          <a:noFill/>
        </p:spPr>
        <p:txBody>
          <a:bodyPr wrap="square" lIns="0" tIns="0" rIns="0" bIns="0" rtlCol="0">
            <a:spAutoFit/>
          </a:bodyPr>
          <a:lstStyle/>
          <a:p>
            <a:pPr algn="r"/>
            <a:r>
              <a:rPr lang="en-GB" sz="900" b="1" dirty="0"/>
              <a:t>© R. Haines</a:t>
            </a:r>
            <a:endParaRPr lang="en-GB" sz="1200" b="1" dirty="0"/>
          </a:p>
        </p:txBody>
      </p:sp>
    </p:spTree>
    <p:extLst>
      <p:ext uri="{BB962C8B-B14F-4D97-AF65-F5344CB8AC3E}">
        <p14:creationId xmlns:p14="http://schemas.microsoft.com/office/powerpoint/2010/main" val="327784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F1B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390AAA-9179-7644-BC7D-26FF5E6875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
          <a:stretch/>
        </p:blipFill>
        <p:spPr>
          <a:xfrm>
            <a:off x="0" y="0"/>
            <a:ext cx="12192000" cy="6858000"/>
          </a:xfrm>
          <a:prstGeom prst="rect">
            <a:avLst/>
          </a:prstGeom>
        </p:spPr>
      </p:pic>
      <p:sp>
        <p:nvSpPr>
          <p:cNvPr id="2" name="Title 1"/>
          <p:cNvSpPr>
            <a:spLocks noGrp="1"/>
          </p:cNvSpPr>
          <p:nvPr>
            <p:ph type="title"/>
          </p:nvPr>
        </p:nvSpPr>
        <p:spPr>
          <a:xfrm>
            <a:off x="47328" y="5877272"/>
            <a:ext cx="2711624" cy="912622"/>
          </a:xfrm>
        </p:spPr>
        <p:txBody>
          <a:bodyPr>
            <a:normAutofit/>
          </a:bodyPr>
          <a:lstStyle/>
          <a:p>
            <a:r>
              <a:rPr lang="en-GB" b="1" dirty="0">
                <a:solidFill>
                  <a:schemeClr val="bg1"/>
                </a:solidFill>
                <a:latin typeface="Tempus Sans ITC" panose="04020404030D07020202" pitchFamily="82" charset="0"/>
              </a:rPr>
              <a:t>Today…</a:t>
            </a:r>
          </a:p>
        </p:txBody>
      </p:sp>
    </p:spTree>
    <p:extLst>
      <p:ext uri="{BB962C8B-B14F-4D97-AF65-F5344CB8AC3E}">
        <p14:creationId xmlns:p14="http://schemas.microsoft.com/office/powerpoint/2010/main" val="3871335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937</Words>
  <Application>Microsoft Office PowerPoint</Application>
  <PresentationFormat>Widescreen</PresentationFormat>
  <Paragraphs>68</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Euphemia</vt:lpstr>
      <vt:lpstr>Tempus Sans ITC</vt:lpstr>
      <vt:lpstr>Office Theme</vt:lpstr>
      <vt:lpstr>PowerPoint Presentation</vt:lpstr>
      <vt:lpstr>Why is market gardening important?</vt:lpstr>
      <vt:lpstr>What exactly is market gardening?</vt:lpstr>
      <vt:lpstr>PowerPoint Presentation</vt:lpstr>
      <vt:lpstr>Shaping the landscape</vt:lpstr>
      <vt:lpstr>Market gardener’s hovel</vt:lpstr>
      <vt:lpstr>Travelling across the country</vt:lpstr>
      <vt:lpstr>Whole community</vt:lpstr>
      <vt:lpstr>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O'Hare, Nina</dc:creator>
  <cp:lastModifiedBy>O'Hare, Nina</cp:lastModifiedBy>
  <cp:revision>37</cp:revision>
  <dcterms:created xsi:type="dcterms:W3CDTF">2021-02-01T21:00:11Z</dcterms:created>
  <dcterms:modified xsi:type="dcterms:W3CDTF">2021-02-03T15:24:59Z</dcterms:modified>
</cp:coreProperties>
</file>